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427" r:id="rId3"/>
    <p:sldId id="430" r:id="rId4"/>
    <p:sldId id="431" r:id="rId5"/>
    <p:sldId id="432" r:id="rId6"/>
    <p:sldId id="433" r:id="rId7"/>
    <p:sldId id="341" r:id="rId8"/>
    <p:sldId id="405" r:id="rId9"/>
    <p:sldId id="406" r:id="rId10"/>
    <p:sldId id="410" r:id="rId11"/>
    <p:sldId id="411" r:id="rId12"/>
    <p:sldId id="412" r:id="rId13"/>
    <p:sldId id="270" r:id="rId14"/>
    <p:sldId id="271" r:id="rId15"/>
    <p:sldId id="290" r:id="rId16"/>
    <p:sldId id="272" r:id="rId17"/>
    <p:sldId id="273" r:id="rId18"/>
    <p:sldId id="274" r:id="rId19"/>
    <p:sldId id="436" r:id="rId20"/>
    <p:sldId id="326" r:id="rId21"/>
    <p:sldId id="327" r:id="rId22"/>
    <p:sldId id="329" r:id="rId23"/>
    <p:sldId id="437" r:id="rId24"/>
    <p:sldId id="372" r:id="rId25"/>
    <p:sldId id="398" r:id="rId26"/>
    <p:sldId id="302" r:id="rId27"/>
    <p:sldId id="301" r:id="rId28"/>
    <p:sldId id="304" r:id="rId29"/>
    <p:sldId id="305" r:id="rId30"/>
    <p:sldId id="308" r:id="rId31"/>
    <p:sldId id="306" r:id="rId32"/>
    <p:sldId id="310" r:id="rId33"/>
    <p:sldId id="311" r:id="rId34"/>
    <p:sldId id="313" r:id="rId35"/>
    <p:sldId id="314" r:id="rId36"/>
    <p:sldId id="315" r:id="rId37"/>
    <p:sldId id="317" r:id="rId38"/>
    <p:sldId id="316" r:id="rId39"/>
    <p:sldId id="318" r:id="rId40"/>
    <p:sldId id="320" r:id="rId41"/>
    <p:sldId id="321" r:id="rId42"/>
    <p:sldId id="322" r:id="rId43"/>
    <p:sldId id="319" r:id="rId44"/>
    <p:sldId id="323" r:id="rId45"/>
    <p:sldId id="325" r:id="rId46"/>
    <p:sldId id="343" r:id="rId47"/>
    <p:sldId id="344" r:id="rId48"/>
    <p:sldId id="345" r:id="rId49"/>
    <p:sldId id="324" r:id="rId50"/>
    <p:sldId id="331" r:id="rId51"/>
    <p:sldId id="332" r:id="rId52"/>
    <p:sldId id="333" r:id="rId53"/>
    <p:sldId id="334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6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83745" autoAdjust="0"/>
  </p:normalViewPr>
  <p:slideViewPr>
    <p:cSldViewPr snapToGrid="0" snapToObjects="1">
      <p:cViewPr varScale="1">
        <p:scale>
          <a:sx n="138" d="100"/>
          <a:sy n="138" d="100"/>
        </p:scale>
        <p:origin x="1140" y="80"/>
      </p:cViewPr>
      <p:guideLst/>
    </p:cSldViewPr>
  </p:slideViewPr>
  <p:outlineViewPr>
    <p:cViewPr>
      <p:scale>
        <a:sx n="33" d="100"/>
        <a:sy n="33" d="100"/>
      </p:scale>
      <p:origin x="0" y="-238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60" y="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3FE2B-36DF-6440-B0FC-DD37FE6128E0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C5F84-6DF6-8D47-B660-64F1595F9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4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(heer)</a:t>
            </a:r>
          </a:p>
        </p:txBody>
      </p:sp>
    </p:spTree>
    <p:extLst>
      <p:ext uri="{BB962C8B-B14F-4D97-AF65-F5344CB8AC3E}">
        <p14:creationId xmlns:p14="http://schemas.microsoft.com/office/powerpoint/2010/main" val="4151009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variables</a:t>
            </a:r>
          </a:p>
          <a:p>
            <a:r>
              <a:rPr lang="en-US" dirty="0"/>
              <a:t>Date/time</a:t>
            </a:r>
          </a:p>
          <a:p>
            <a:r>
              <a:rPr lang="en-US" dirty="0"/>
              <a:t>Troop</a:t>
            </a:r>
            <a:r>
              <a:rPr lang="en-US" baseline="0" dirty="0"/>
              <a:t> location</a:t>
            </a:r>
          </a:p>
          <a:p>
            <a:r>
              <a:rPr lang="en-US" baseline="0" dirty="0"/>
              <a:t>Troop direction</a:t>
            </a:r>
          </a:p>
          <a:p>
            <a:r>
              <a:rPr lang="en-US" baseline="0" dirty="0"/>
              <a:t>Temperature</a:t>
            </a:r>
          </a:p>
          <a:p>
            <a:r>
              <a:rPr lang="en-US" baseline="0" dirty="0"/>
              <a:t>Troop size</a:t>
            </a:r>
          </a:p>
          <a:p>
            <a:r>
              <a:rPr lang="en-US" baseline="0" dirty="0"/>
              <a:t>Type of troop movement (attack/retreat)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948089-F3B9-4913-894B-27FE996BC34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5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the size of the last two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7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dimensional data</a:t>
            </a:r>
            <a:r>
              <a:rPr lang="en-US" baseline="0" dirty="0"/>
              <a:t> represented by a </a:t>
            </a:r>
            <a:r>
              <a:rPr lang="en-US" baseline="0"/>
              <a:t>2-dimensional measurement (area)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08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WWI, WW</a:t>
            </a:r>
            <a:r>
              <a:rPr lang="en-US" baseline="0" dirty="0"/>
              <a:t> II, Korean War, Vietnam War, Persian Gulf, Iraq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7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Marey’s</a:t>
            </a:r>
            <a:r>
              <a:rPr lang="en-US" dirty="0"/>
              <a:t> 1880 Train schedule</a:t>
            </a:r>
            <a:r>
              <a:rPr lang="en-US" baseline="0" dirty="0"/>
              <a:t> (France)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9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circulation</a:t>
            </a:r>
            <a:r>
              <a:rPr lang="en-US" baseline="0" dirty="0"/>
              <a:t> of the World Ocean: A Numerical Study.  1972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1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64A1-C00C-5E43-AB84-841396018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CE1F-2B80-AA48-8B1E-6C96D7EFA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1827-6B90-F742-9E8D-8B862E67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86B99-3BE6-FE4E-9AAB-7D3B53B1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CC9DA-B34B-7B49-9333-41DD54ED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1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080E-8D27-6248-804F-D41B259B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B8C1A-9CE8-2340-9287-CCA9F6BDB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32BBA-502C-304E-955B-7D624915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995E8-731F-3F44-A2AF-1FBD43A5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1DBD3-D1B8-234B-ABA1-C75811D9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2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4BCA74-A9A1-4245-ABCB-06BB54BCC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0F2FF-DE6E-A348-A27D-04A6E9EE5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C53AE-34A5-C24D-952B-86CD4678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184CD-11E6-6B49-9172-98E9A382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92916-C0DE-DF42-81A9-B86845C0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83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5872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6F9D-E3A7-7147-9E2C-F9540CE9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6731-05FF-204C-B228-54D148B5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25A4-62B6-3C4C-A8D5-DCE10008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A4280-971B-D445-A59F-6586206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3AD4A-105D-F34D-B2A0-4B21B32E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0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BD96-90AB-0D47-BB81-116B873A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8B8A6-E961-6742-8446-3491C324D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497B8-5D2E-6E4A-95F0-1CC720893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FBBE9-2240-554C-AA8F-57931F1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7D25C-A196-044D-9B70-0A3FEFFC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7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82F2-C6B6-D749-914F-3E564646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D1A5E-1A6B-044C-8861-D4CA1541B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A3D72-B5D2-D247-93F1-B97F7467F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1C1A3-49F9-3A4E-BBA3-E76EE94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02038-738E-B64A-B558-5411FEA3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08E21-FBFA-234E-AFD1-0D7B8405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A15D-189A-5A4E-BEB4-AE680581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2494D-BA85-3644-A66C-B419358E0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D489B-C026-9045-82CC-54886C8FD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1C042-9078-E74E-A03A-9A968BE1F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465AC-13E9-C24C-A393-687FC2D48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4875DF-F8A3-D54E-9E92-97ECCD47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B29283-EE69-CA41-9A40-B8B6A85A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B834F-A123-8244-A5CA-DE99B0CA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7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65B1-1988-E841-959C-C0858A2D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B0DB0-8181-5E4E-8790-256D5689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25701-BB00-3148-AC51-4F061943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54908-52FC-314F-B6FB-2CAFA1BA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7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3E083-D9ED-5A44-94BE-C9ADB16F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4B5C3-511E-E843-BBE4-E2BD8ED7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74B3B-4196-5E44-9011-EF952E3C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2E7F-EE8A-9749-A51F-2B008877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2B7E-6528-8D43-A631-1A0E4B52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86F7F-3876-5447-9080-19A158823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722F6-D5EE-2748-BED3-E15D6BB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9AAF9-362A-5F44-82AD-4F8CD13DE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603F4-4370-1D4D-A012-2283D13B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0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BC8A3-2737-3A43-97EB-629B78CA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CBC92-E332-E34B-8AB5-3A2C91D39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FB0CD-A619-BD44-9734-7092B660F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0BB7C-4272-BA4A-BDD3-47079D0F4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C3DFF-E7DB-6A41-817B-772CDDAD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39835-AE34-9C4C-998A-830BFF28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9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1F7E7-AD35-4542-940F-0343C471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0C4AC-12CD-6646-8042-BFBD47DA4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B3E0E-04B6-0D4A-846D-27D079419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184A0-2437-564C-BC9E-3F9B3CA84DF9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8931-8E33-3E4A-90BC-162BCD8C1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4F58A-7477-264E-9DFE-52C162C39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D11B4-0439-C448-9A21-5734974D5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6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E4EB-A83C-C34D-9C7D-34942B4B4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15 – Data Vis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56926-9F49-4942-B35D-EDCBF72F9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1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Genres of Visual Storytelling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8939991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09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Author-Driven vs. Reader-Driven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581401"/>
            <a:ext cx="8229600" cy="2544763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Traditionally storytelling falls under the author-driven or reader-driven dichotomy.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Recently, most storytelling (with </a:t>
            </a:r>
            <a:r>
              <a:rPr lang="en-US" dirty="0" err="1"/>
              <a:t>vis</a:t>
            </a:r>
            <a:r>
              <a:rPr lang="en-US" dirty="0"/>
              <a:t>) falls somewhere in between.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665449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38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The Two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6400800" cy="4525963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Three Common Schemas</a:t>
            </a:r>
          </a:p>
          <a:p>
            <a:pPr marL="857250" lvl="1" indent="-457200"/>
            <a:r>
              <a:rPr lang="en-US" dirty="0"/>
              <a:t>Martini Glass</a:t>
            </a:r>
          </a:p>
          <a:p>
            <a:pPr marL="1257300" lvl="2" indent="-457200"/>
            <a:r>
              <a:rPr lang="en-US" dirty="0"/>
              <a:t>Begins with author-driven, but allows the user to explore in the end.</a:t>
            </a:r>
          </a:p>
          <a:p>
            <a:pPr marL="857250" lvl="1" indent="-457200"/>
            <a:r>
              <a:rPr lang="en-US" dirty="0"/>
              <a:t>Interactive Slideshow</a:t>
            </a:r>
          </a:p>
          <a:p>
            <a:pPr marL="1257300" lvl="2" indent="-457200"/>
            <a:r>
              <a:rPr lang="en-US" dirty="0"/>
              <a:t>Allows the user to explore at particular points of the narrative.</a:t>
            </a:r>
          </a:p>
          <a:p>
            <a:pPr marL="857250" lvl="1" indent="-457200"/>
            <a:r>
              <a:rPr lang="en-US" dirty="0"/>
              <a:t>Drill-Down Story</a:t>
            </a:r>
          </a:p>
          <a:p>
            <a:pPr marL="1257300" lvl="2" indent="-457200"/>
            <a:r>
              <a:rPr lang="en-US" dirty="0"/>
              <a:t>Allows the user to choose his own story of interest by selecting from an overview.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362201"/>
            <a:ext cx="1947864" cy="82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28" y="3636819"/>
            <a:ext cx="1920808" cy="82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28" y="4922875"/>
            <a:ext cx="1920808" cy="81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09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Data To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Data have attributes (dimensions)</a:t>
            </a:r>
          </a:p>
          <a:p>
            <a:pPr marL="1714500" lvl="3" indent="-457200"/>
            <a:endParaRPr lang="en-US" dirty="0"/>
          </a:p>
          <a:p>
            <a:pPr marL="457200" indent="-457200"/>
            <a:r>
              <a:rPr lang="en-US" dirty="0"/>
              <a:t>Visualizations have attributes (dimensions)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Can the two map to each other?</a:t>
            </a:r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Jacques </a:t>
            </a:r>
            <a:r>
              <a:rPr lang="en-US" dirty="0" err="1"/>
              <a:t>Bertin</a:t>
            </a:r>
            <a:r>
              <a:rPr lang="en-US" dirty="0"/>
              <a:t>, </a:t>
            </a:r>
            <a:r>
              <a:rPr lang="en-US" dirty="0" err="1"/>
              <a:t>Semiologie</a:t>
            </a:r>
            <a:r>
              <a:rPr lang="en-US" dirty="0"/>
              <a:t> </a:t>
            </a:r>
            <a:r>
              <a:rPr lang="en-US" dirty="0" err="1"/>
              <a:t>Graphique</a:t>
            </a:r>
            <a:r>
              <a:rPr lang="en-US" dirty="0"/>
              <a:t> (Semiology of </a:t>
            </a:r>
            <a:r>
              <a:rPr lang="en-US" dirty="0" err="1"/>
              <a:t>Graphcis</a:t>
            </a:r>
            <a:r>
              <a:rPr lang="en-US" dirty="0"/>
              <a:t>), 1967.</a:t>
            </a:r>
          </a:p>
        </p:txBody>
      </p:sp>
    </p:spTree>
    <p:extLst>
      <p:ext uri="{BB962C8B-B14F-4D97-AF65-F5344CB8AC3E}">
        <p14:creationId xmlns:p14="http://schemas.microsoft.com/office/powerpoint/2010/main" val="244780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Images are composed of marks: “ink”, graphical primitives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505200"/>
            <a:ext cx="694711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81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127" y="1509397"/>
            <a:ext cx="6324600" cy="4434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54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Visualization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81" y="1373313"/>
            <a:ext cx="5262088" cy="520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A27912-AC06-465D-98C9-9F244C0D1A74}"/>
              </a:ext>
            </a:extLst>
          </p:cNvPr>
          <p:cNvSpPr txBox="1"/>
          <p:nvPr/>
        </p:nvSpPr>
        <p:spPr>
          <a:xfrm>
            <a:off x="8489569" y="6550223"/>
            <a:ext cx="166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Bertin</a:t>
            </a:r>
            <a:r>
              <a:rPr lang="en-US" sz="1400" dirty="0"/>
              <a:t>, 1967</a:t>
            </a:r>
          </a:p>
        </p:txBody>
      </p:sp>
    </p:spTree>
    <p:extLst>
      <p:ext uri="{BB962C8B-B14F-4D97-AF65-F5344CB8AC3E}">
        <p14:creationId xmlns:p14="http://schemas.microsoft.com/office/powerpoint/2010/main" val="1175557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(Intensity)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Discrete or Continuous?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47" y="2286000"/>
            <a:ext cx="437884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AF131-2323-46BD-A4F7-1C225044C5A0}"/>
              </a:ext>
            </a:extLst>
          </p:cNvPr>
          <p:cNvSpPr txBox="1"/>
          <p:nvPr/>
        </p:nvSpPr>
        <p:spPr>
          <a:xfrm>
            <a:off x="8489569" y="6550223"/>
            <a:ext cx="166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Bertin</a:t>
            </a:r>
            <a:r>
              <a:rPr lang="en-US" sz="1400" dirty="0"/>
              <a:t>, 1967</a:t>
            </a:r>
          </a:p>
        </p:txBody>
      </p:sp>
    </p:spTree>
    <p:extLst>
      <p:ext uri="{BB962C8B-B14F-4D97-AF65-F5344CB8AC3E}">
        <p14:creationId xmlns:p14="http://schemas.microsoft.com/office/powerpoint/2010/main" val="309490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(Hue)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Discrete or Continuous?</a:t>
            </a:r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286000"/>
            <a:ext cx="401534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006DF-4C40-4A5B-86F2-6A6595E07A81}"/>
              </a:ext>
            </a:extLst>
          </p:cNvPr>
          <p:cNvSpPr txBox="1"/>
          <p:nvPr/>
        </p:nvSpPr>
        <p:spPr>
          <a:xfrm>
            <a:off x="8489569" y="6550223"/>
            <a:ext cx="166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Bertin</a:t>
            </a:r>
            <a:r>
              <a:rPr lang="en-US" sz="1400" dirty="0"/>
              <a:t>, 1967</a:t>
            </a:r>
          </a:p>
        </p:txBody>
      </p:sp>
    </p:spTree>
    <p:extLst>
      <p:ext uri="{BB962C8B-B14F-4D97-AF65-F5344CB8AC3E}">
        <p14:creationId xmlns:p14="http://schemas.microsoft.com/office/powerpoint/2010/main" val="70355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-graphics.stanford.edu/courses/cs448b-04-winter/lectures/encoding/slide0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619" y="342899"/>
            <a:ext cx="8229600" cy="6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95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solidFill>
            <a:srgbClr val="C8C7C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sz="675"/>
          </a:p>
        </p:txBody>
      </p:sp>
      <p:pic>
        <p:nvPicPr>
          <p:cNvPr id="335" name="pasted-image-filter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-1066800" y="340565"/>
            <a:ext cx="9310877" cy="6100671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4616266" y="554377"/>
            <a:ext cx="5847067" cy="351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lvl="0" algn="r">
              <a:defRPr sz="1800"/>
            </a:pPr>
            <a:r>
              <a:rPr sz="5625" dirty="0">
                <a:solidFill>
                  <a:srgbClr val="323745"/>
                </a:solidFill>
              </a:rPr>
              <a:t>“Everyday people </a:t>
            </a:r>
            <a:br>
              <a:rPr sz="5625" dirty="0">
                <a:solidFill>
                  <a:srgbClr val="323745"/>
                </a:solidFill>
              </a:rPr>
            </a:br>
            <a:r>
              <a:rPr sz="5625" dirty="0">
                <a:solidFill>
                  <a:srgbClr val="323745"/>
                </a:solidFill>
              </a:rPr>
              <a:t>are not very good designers.”</a:t>
            </a:r>
            <a:endParaRPr lang="en-US" sz="5625" dirty="0">
              <a:solidFill>
                <a:srgbClr val="323745"/>
              </a:solidFill>
            </a:endParaRPr>
          </a:p>
          <a:p>
            <a:pPr lvl="0" algn="r">
              <a:defRPr sz="1800"/>
            </a:pPr>
            <a:r>
              <a:rPr lang="en-US" sz="5625" dirty="0">
                <a:solidFill>
                  <a:srgbClr val="323745"/>
                </a:solidFill>
              </a:rPr>
              <a:t>-- Don Norman</a:t>
            </a:r>
            <a:endParaRPr sz="5625" dirty="0">
              <a:solidFill>
                <a:srgbClr val="3237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1262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-graphics.stanford.edu/courses/cs448b-04-winter/lectures/encoding/slide0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4801"/>
            <a:ext cx="8153400" cy="61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-graphics.stanford.edu/courses/cs448b-04-winter/lectures/encoding/slide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1638"/>
            <a:ext cx="8534400" cy="64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779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3.sympatico.ca/blevis/Image1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532" y="46182"/>
            <a:ext cx="5168652" cy="668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8AFEF-3089-4E36-A9F9-5359038C0198}"/>
              </a:ext>
            </a:extLst>
          </p:cNvPr>
          <p:cNvSpPr txBox="1"/>
          <p:nvPr/>
        </p:nvSpPr>
        <p:spPr>
          <a:xfrm>
            <a:off x="8489569" y="6550223"/>
            <a:ext cx="166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Bertin</a:t>
            </a:r>
            <a:r>
              <a:rPr lang="en-US" sz="1400" dirty="0"/>
              <a:t>, 1967</a:t>
            </a:r>
          </a:p>
        </p:txBody>
      </p:sp>
    </p:spTree>
    <p:extLst>
      <p:ext uri="{BB962C8B-B14F-4D97-AF65-F5344CB8AC3E}">
        <p14:creationId xmlns:p14="http://schemas.microsoft.com/office/powerpoint/2010/main" val="59581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8A4C-4596-4EB8-BAC8-FEB52EB6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5EB05-3DD5-4D5E-8510-33C2778FF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17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“The Visual Display of Quantitative Information”</a:t>
            </a:r>
          </a:p>
          <a:p>
            <a:pPr marL="857250" lvl="1" indent="-457200"/>
            <a:r>
              <a:rPr lang="en-US" dirty="0"/>
              <a:t>Self-published book</a:t>
            </a:r>
          </a:p>
          <a:p>
            <a:pPr marL="1714500" lvl="3" indent="-457200"/>
            <a:endParaRPr lang="en-US" dirty="0"/>
          </a:p>
          <a:p>
            <a:pPr marL="457200" indent="-457200"/>
            <a:r>
              <a:rPr lang="en-US" dirty="0"/>
              <a:t>Evangelist for good visual design</a:t>
            </a:r>
          </a:p>
          <a:p>
            <a:pPr marL="1714500" lvl="3" indent="-457200"/>
            <a:endParaRPr lang="en-US" dirty="0"/>
          </a:p>
          <a:p>
            <a:pPr marL="457200" indent="-457200"/>
            <a:r>
              <a:rPr lang="en-US" dirty="0"/>
              <a:t>Most designs are static, but many principles apply to interactive (computer-based) visualization designs</a:t>
            </a:r>
          </a:p>
          <a:p>
            <a:pPr marL="1714500" lvl="3" indent="-457200"/>
            <a:endParaRPr lang="en-US" dirty="0"/>
          </a:p>
          <a:p>
            <a:pPr marL="457200" indent="-457200"/>
            <a:r>
              <a:rPr lang="en-US" dirty="0"/>
              <a:t>Take these design guidelines with a grain </a:t>
            </a:r>
            <a:r>
              <a:rPr lang="en-US"/>
              <a:t>of salt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37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Lie Factor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Data Ink Ratio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Graphical Excellence</a:t>
            </a:r>
          </a:p>
        </p:txBody>
      </p:sp>
    </p:spTree>
    <p:extLst>
      <p:ext uri="{BB962C8B-B14F-4D97-AF65-F5344CB8AC3E}">
        <p14:creationId xmlns:p14="http://schemas.microsoft.com/office/powerpoint/2010/main" val="1346646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Napoleon’s March to Moscow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7086600" cy="494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41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Minard’s</a:t>
            </a:r>
            <a:r>
              <a:rPr lang="en-US" dirty="0"/>
              <a:t> Map of</a:t>
            </a:r>
            <a:br>
              <a:rPr lang="en-US" dirty="0"/>
            </a:br>
            <a:r>
              <a:rPr lang="en-US" dirty="0"/>
              <a:t>Napoleon’s March to Moscow </a:t>
            </a:r>
          </a:p>
        </p:txBody>
      </p:sp>
      <p:pic>
        <p:nvPicPr>
          <p:cNvPr id="11266" name="Picture 2" descr="Tufte map of Napoleonâ€™s M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7239000" cy="51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93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“Above all else show the data”</a:t>
            </a:r>
          </a:p>
        </p:txBody>
      </p:sp>
    </p:spTree>
    <p:extLst>
      <p:ext uri="{BB962C8B-B14F-4D97-AF65-F5344CB8AC3E}">
        <p14:creationId xmlns:p14="http://schemas.microsoft.com/office/powerpoint/2010/main" val="387279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Lie 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err="1"/>
              <a:t>Tufte</a:t>
            </a:r>
            <a:r>
              <a:rPr lang="en-US" dirty="0"/>
              <a:t> coined the term “the lie factor”, which is defined as:</a:t>
            </a:r>
          </a:p>
          <a:p>
            <a:pPr marL="457200" indent="-457200"/>
            <a:endParaRPr lang="en-US" dirty="0"/>
          </a:p>
          <a:p>
            <a:pPr marL="857250" lvl="1" indent="-457200"/>
            <a:r>
              <a:rPr lang="en-US" dirty="0" err="1"/>
              <a:t>Lie_factor</a:t>
            </a:r>
            <a:r>
              <a:rPr lang="en-US" dirty="0"/>
              <a:t> = </a:t>
            </a:r>
          </a:p>
          <a:p>
            <a:pPr marL="857250" lvl="1" indent="-457200"/>
            <a:endParaRPr lang="en-US" dirty="0"/>
          </a:p>
          <a:p>
            <a:pPr marL="457200" indent="-457200"/>
            <a:r>
              <a:rPr lang="en-US" dirty="0"/>
              <a:t>“High” lie factor (LF) leads to:</a:t>
            </a:r>
          </a:p>
          <a:p>
            <a:pPr marL="857250" lvl="1" indent="-457200"/>
            <a:r>
              <a:rPr lang="en-US" dirty="0"/>
              <a:t>Exaggeration of differences or similarities</a:t>
            </a:r>
          </a:p>
          <a:p>
            <a:pPr marL="857250" lvl="1" indent="-457200"/>
            <a:r>
              <a:rPr lang="en-US" dirty="0"/>
              <a:t>Deception</a:t>
            </a:r>
          </a:p>
          <a:p>
            <a:pPr marL="857250" lvl="1" indent="-457200"/>
            <a:r>
              <a:rPr lang="en-US" dirty="0"/>
              <a:t>Misinterpretation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104" y="2488446"/>
            <a:ext cx="22669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716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1508283" y="853658"/>
            <a:ext cx="9175435" cy="5150684"/>
          </a:xfrm>
          <a:prstGeom prst="rect">
            <a:avLst/>
          </a:prstGeom>
          <a:solidFill>
            <a:srgbClr val="323745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sz="675"/>
          </a:p>
        </p:txBody>
      </p:sp>
      <p:pic>
        <p:nvPicPr>
          <p:cNvPr id="345" name="pasted-image-filter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4159346" cy="7199746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1604423" y="516544"/>
            <a:ext cx="5928979" cy="5824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lvl="0" algn="l">
              <a:defRPr sz="1800"/>
            </a:pPr>
            <a:r>
              <a:rPr sz="7500" dirty="0">
                <a:solidFill>
                  <a:srgbClr val="FFFFFF"/>
                </a:solidFill>
              </a:rPr>
              <a:t>“Data is not </a:t>
            </a:r>
            <a:br>
              <a:rPr sz="7500" dirty="0">
                <a:solidFill>
                  <a:srgbClr val="FFFFFF"/>
                </a:solidFill>
              </a:rPr>
            </a:br>
            <a:r>
              <a:rPr sz="7500" dirty="0">
                <a:solidFill>
                  <a:srgbClr val="FFFFFF"/>
                </a:solidFill>
              </a:rPr>
              <a:t>the thing; </a:t>
            </a:r>
            <a:br>
              <a:rPr sz="7500" dirty="0">
                <a:solidFill>
                  <a:srgbClr val="FFFFFF"/>
                </a:solidFill>
              </a:rPr>
            </a:br>
            <a:r>
              <a:rPr sz="7500" dirty="0">
                <a:solidFill>
                  <a:srgbClr val="FFFFFF"/>
                </a:solidFill>
              </a:rPr>
              <a:t>Data is about </a:t>
            </a:r>
            <a:br>
              <a:rPr sz="7500" dirty="0">
                <a:solidFill>
                  <a:srgbClr val="FFFFFF"/>
                </a:solidFill>
              </a:rPr>
            </a:br>
            <a:r>
              <a:rPr sz="7500" dirty="0">
                <a:solidFill>
                  <a:srgbClr val="FFFFFF"/>
                </a:solidFill>
              </a:rPr>
              <a:t>the thing.”</a:t>
            </a:r>
            <a:endParaRPr lang="en-US" sz="7500" dirty="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lang="en-US" sz="7500" dirty="0">
                <a:solidFill>
                  <a:srgbClr val="FFFFFF"/>
                </a:solidFill>
              </a:rPr>
              <a:t>-- some hipster</a:t>
            </a:r>
            <a:endParaRPr sz="7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7537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Lie 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The Lie Factor (LF) can be </a:t>
            </a:r>
          </a:p>
          <a:p>
            <a:pPr marL="857250" lvl="1" indent="-457200"/>
            <a:r>
              <a:rPr lang="en-US" dirty="0"/>
              <a:t>LF &gt; 1</a:t>
            </a:r>
          </a:p>
          <a:p>
            <a:pPr marL="857250" lvl="1" indent="-457200"/>
            <a:r>
              <a:rPr lang="en-US" dirty="0"/>
              <a:t>LF &lt; 1</a:t>
            </a:r>
          </a:p>
          <a:p>
            <a:pPr marL="857250" lvl="1" indent="-457200"/>
            <a:endParaRPr lang="en-US" dirty="0"/>
          </a:p>
          <a:p>
            <a:pPr marL="457200" indent="-457200"/>
            <a:r>
              <a:rPr lang="en-US" dirty="0"/>
              <a:t>If LF is &gt; 1, then size of graphic is greater than the size of data</a:t>
            </a:r>
          </a:p>
          <a:p>
            <a:pPr marL="857250" lvl="1" indent="-457200"/>
            <a:r>
              <a:rPr lang="en-US" dirty="0"/>
              <a:t>This leads to exaggeration of the data (overstating the data)</a:t>
            </a:r>
          </a:p>
          <a:p>
            <a:pPr marL="857250" lvl="1" indent="-457200"/>
            <a:endParaRPr lang="en-US" dirty="0"/>
          </a:p>
          <a:p>
            <a:pPr marL="457200" indent="-457200"/>
            <a:r>
              <a:rPr lang="en-US" dirty="0"/>
              <a:t>If LF &lt; 1, then the size of the data is greater than the graphic</a:t>
            </a:r>
          </a:p>
          <a:p>
            <a:pPr marL="857250" lvl="1" indent="-457200"/>
            <a:r>
              <a:rPr lang="en-US" dirty="0"/>
              <a:t>This leads to hiding the data (understating the data)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38" y="1676400"/>
            <a:ext cx="22669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481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286000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US Department of Transportation had set a series of fuel economy standards to be met by automobile manufacturers, beginning with 18 miles per gallon in 1978 and moving in steps up to 27.5 by 1985.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765" y="4114800"/>
            <a:ext cx="82867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30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765" y="2743200"/>
            <a:ext cx="82867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89422" y="2373868"/>
            <a:ext cx="628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line represents 18 miles per gallon in 1976, is 0.6 inches long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7000" y="5268953"/>
            <a:ext cx="6464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line represents 27.5 miles per gallon in 1985, is 5.3 inches long</a:t>
            </a:r>
          </a:p>
        </p:txBody>
      </p:sp>
    </p:spTree>
    <p:extLst>
      <p:ext uri="{BB962C8B-B14F-4D97-AF65-F5344CB8AC3E}">
        <p14:creationId xmlns:p14="http://schemas.microsoft.com/office/powerpoint/2010/main" val="225156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457200" indent="-457200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dirty="0"/>
                  <a:t>The increase in real data between 1978 to 1985 (from 18 MPG to 27.5 MPG) is:</a:t>
                </a: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27.5 −18.0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18.0</m:t>
                          </m:r>
                        </m:den>
                      </m:f>
                      <m:r>
                        <a:rPr lang="en-US" sz="2600" i="1">
                          <a:latin typeface="Cambria Math"/>
                          <a:ea typeface="Cambria Math"/>
                        </a:rPr>
                        <m:t>×100=53%</m:t>
                      </m:r>
                    </m:oMath>
                  </m:oMathPara>
                </a14:m>
                <a:endParaRPr lang="en-US" sz="2600" dirty="0"/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difference in length between 1978 to 1985 (from 0.6 inches to 5.3 inches)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5.3 −0.6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0.6</m:t>
                          </m:r>
                        </m:den>
                      </m:f>
                      <m:r>
                        <a:rPr lang="en-US" sz="2600" i="1">
                          <a:latin typeface="Cambria Math"/>
                          <a:ea typeface="Cambria Math"/>
                        </a:rPr>
                        <m:t>×100=783%</m:t>
                      </m:r>
                    </m:oMath>
                  </m:oMathPara>
                </a14:m>
                <a:endParaRPr lang="en-US" sz="2600" dirty="0"/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Lie Factor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783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53</m:t>
                          </m:r>
                        </m:den>
                      </m:f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14.8</m:t>
                      </m:r>
                    </m:oMath>
                  </m:oMathPara>
                </a14:m>
                <a:endParaRPr lang="en-US" dirty="0"/>
              </a:p>
              <a:p>
                <a:pPr marL="0" indent="0"/>
                <a:endParaRPr lang="en-US" dirty="0"/>
              </a:p>
              <a:p>
                <a:pPr marL="0" indent="0"/>
                <a:endParaRPr lang="en-US" sz="2400" dirty="0"/>
              </a:p>
              <a:p>
                <a:pPr marL="0" indent="0"/>
                <a:endParaRPr lang="en-US" sz="2400" dirty="0"/>
              </a:p>
              <a:p>
                <a:pPr marL="457200" indent="-457200"/>
                <a:endParaRPr lang="en-US" dirty="0"/>
              </a:p>
              <a:p>
                <a:pPr marL="857250" lvl="1" indent="-45720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638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419600" cy="4525963"/>
          </a:xfrm>
        </p:spPr>
        <p:txBody>
          <a:bodyPr/>
          <a:lstStyle/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0" indent="0">
              <a:buNone/>
            </a:pPr>
            <a:r>
              <a:rPr lang="en-US" dirty="0"/>
              <a:t>This design contains a lie factor of 9.4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676400"/>
            <a:ext cx="3406832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803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2514600" cy="4525963"/>
          </a:xfrm>
        </p:spPr>
        <p:txBody>
          <a:bodyPr/>
          <a:lstStyle/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>
              <a:buNone/>
            </a:pPr>
            <a:r>
              <a:rPr lang="en-US" dirty="0"/>
              <a:t>This design contains a lie factor of 9.5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60579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957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the encoding)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967681"/>
            <a:ext cx="8924925" cy="210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7473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the design variation)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43449"/>
            <a:ext cx="5181600" cy="4863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6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the design variation)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898" y="1890792"/>
            <a:ext cx="8593810" cy="481480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Beware of the “3D” effect.  It distorts the telling of the data. </a:t>
            </a:r>
          </a:p>
          <a:p>
            <a:pPr marL="0" indent="0">
              <a:buNone/>
            </a:pPr>
            <a:r>
              <a:rPr lang="en-US" dirty="0"/>
              <a:t>There are five vertical  scales here:</a:t>
            </a:r>
          </a:p>
          <a:p>
            <a:pPr marL="857250" lvl="1" indent="-457200"/>
            <a:r>
              <a:rPr lang="en-US" dirty="0"/>
              <a:t>1073-1978:</a:t>
            </a:r>
          </a:p>
          <a:p>
            <a:pPr marL="800100" lvl="2" indent="0">
              <a:buNone/>
            </a:pPr>
            <a:r>
              <a:rPr lang="en-US" dirty="0"/>
              <a:t>1 inch = $8.00</a:t>
            </a:r>
          </a:p>
          <a:p>
            <a:pPr marL="857250" lvl="1" indent="-457200"/>
            <a:r>
              <a:rPr lang="en-US" dirty="0"/>
              <a:t>Jan-Mar:</a:t>
            </a:r>
          </a:p>
          <a:p>
            <a:pPr marL="800100" lvl="2" indent="0">
              <a:buNone/>
            </a:pPr>
            <a:r>
              <a:rPr lang="en-US" dirty="0"/>
              <a:t>1 inch = $4.73</a:t>
            </a:r>
          </a:p>
          <a:p>
            <a:pPr marL="857250" lvl="1" indent="-457200"/>
            <a:r>
              <a:rPr lang="en-US" dirty="0"/>
              <a:t>Apr – Jun</a:t>
            </a:r>
          </a:p>
          <a:p>
            <a:pPr marL="800100" lvl="2" indent="0">
              <a:buNone/>
            </a:pPr>
            <a:r>
              <a:rPr lang="en-US" dirty="0"/>
              <a:t>1 inch = $4.37</a:t>
            </a:r>
          </a:p>
          <a:p>
            <a:pPr marL="857250" lvl="1" indent="-457200"/>
            <a:r>
              <a:rPr lang="en-US" dirty="0"/>
              <a:t>Jul – Sep</a:t>
            </a:r>
          </a:p>
          <a:p>
            <a:pPr marL="800100" lvl="2" indent="0">
              <a:buNone/>
            </a:pPr>
            <a:r>
              <a:rPr lang="en-US" dirty="0"/>
              <a:t>1 inch = $4.16</a:t>
            </a:r>
          </a:p>
          <a:p>
            <a:pPr marL="857250" lvl="1" indent="-457200"/>
            <a:r>
              <a:rPr lang="en-US" dirty="0"/>
              <a:t>Oct – Dec</a:t>
            </a:r>
          </a:p>
          <a:p>
            <a:pPr marL="800100" lvl="2" indent="0">
              <a:buNone/>
            </a:pPr>
            <a:r>
              <a:rPr lang="en-US" dirty="0"/>
              <a:t>1 inch = $3.92</a:t>
            </a:r>
          </a:p>
          <a:p>
            <a:pPr marL="1714500" lvl="3" indent="-457200"/>
            <a:endParaRPr lang="en-US" dirty="0"/>
          </a:p>
          <a:p>
            <a:pPr marL="0" indent="0">
              <a:buNone/>
            </a:pPr>
            <a:r>
              <a:rPr lang="en-US" dirty="0"/>
              <a:t>And two horizontal scales:</a:t>
            </a:r>
          </a:p>
          <a:p>
            <a:pPr marL="857250" lvl="1" indent="-457200"/>
            <a:r>
              <a:rPr lang="en-US" dirty="0"/>
              <a:t>1973-1978:</a:t>
            </a:r>
          </a:p>
          <a:p>
            <a:pPr marL="800100" lvl="2" indent="0">
              <a:buNone/>
            </a:pPr>
            <a:r>
              <a:rPr lang="en-US" dirty="0"/>
              <a:t>1 inch = 3.8 years</a:t>
            </a:r>
          </a:p>
          <a:p>
            <a:pPr marL="857250" lvl="1" indent="-457200"/>
            <a:r>
              <a:rPr lang="en-US" dirty="0"/>
              <a:t>1979</a:t>
            </a:r>
          </a:p>
          <a:p>
            <a:pPr marL="800100" lvl="2" indent="0">
              <a:buNone/>
            </a:pPr>
            <a:r>
              <a:rPr lang="en-US" dirty="0"/>
              <a:t>1 inch = 0.57 years</a:t>
            </a:r>
          </a:p>
          <a:p>
            <a:pPr marL="457200" indent="-457200"/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78" y="2638328"/>
            <a:ext cx="4694766" cy="386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646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the design variation)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The 3D chart capability in Excel:</a:t>
            </a:r>
          </a:p>
        </p:txBody>
      </p:sp>
      <p:pic>
        <p:nvPicPr>
          <p:cNvPr id="10242" name="Picture 2" descr="http://t1.gstatic.com/images?q=tbn:ANd9GcS2y6IzXEoSDweoTqgfsP_1V207N2ZgRXLjZ-Jwtmn42LkeFTiZ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475" y="2362201"/>
            <a:ext cx="3962400" cy="40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t1.gstatic.com/images?q=tbn:ANd9GcTHElnbC8SRtuIbnO3E8PjvJzqV_TiSTjINQqGUJIcSN3Tq3YffY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2201"/>
            <a:ext cx="4051643" cy="40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40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510410" y="853696"/>
            <a:ext cx="9171180" cy="61045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813964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double-encoding, e.g. size)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63" y="1821051"/>
            <a:ext cx="3493634" cy="487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860143"/>
            <a:ext cx="3701688" cy="4266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Here, both width and height encode the same information.  The effect is multiplicative.  </a:t>
            </a:r>
          </a:p>
          <a:p>
            <a:pPr marL="457200" indent="-457200"/>
            <a:endParaRPr lang="en-US" dirty="0"/>
          </a:p>
          <a:p>
            <a:pPr marL="400050" lvl="1" indent="0">
              <a:buNone/>
            </a:pPr>
            <a:r>
              <a:rPr lang="en-US" dirty="0"/>
              <a:t>0.44 (width) * 0.44 (height) = 0.19</a:t>
            </a:r>
          </a:p>
        </p:txBody>
      </p:sp>
    </p:spTree>
    <p:extLst>
      <p:ext uri="{BB962C8B-B14F-4D97-AF65-F5344CB8AC3E}">
        <p14:creationId xmlns:p14="http://schemas.microsoft.com/office/powerpoint/2010/main" val="363267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unintended encoding)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1796850"/>
            <a:ext cx="8596392" cy="452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256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unintended encoding)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038600" cy="4525963"/>
          </a:xfrm>
        </p:spPr>
        <p:txBody>
          <a:bodyPr/>
          <a:lstStyle/>
          <a:p>
            <a:pPr marL="0" indent="0"/>
            <a:endParaRPr lang="en-US" dirty="0"/>
          </a:p>
          <a:p>
            <a:pPr marL="457200" indent="-457200"/>
            <a:r>
              <a:rPr lang="en-US" dirty="0"/>
              <a:t>Are we encoding height, area, or volume?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49627"/>
            <a:ext cx="3406832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39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alignment)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33" y="1600200"/>
            <a:ext cx="3474526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103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limited context)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25" y="2133600"/>
            <a:ext cx="526732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149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limited context)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00169"/>
            <a:ext cx="6096000" cy="456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80567"/>
            <a:ext cx="2794906" cy="198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400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limited context)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1786600"/>
            <a:ext cx="6749835" cy="507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6661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limited context)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9" y="1790054"/>
            <a:ext cx="6747740" cy="5072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408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Lie</a:t>
            </a:r>
            <a:br>
              <a:rPr lang="en-US" dirty="0"/>
            </a:br>
            <a:r>
              <a:rPr lang="en-US" dirty="0"/>
              <a:t>(with limited context)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90" y="1774556"/>
            <a:ext cx="6762878" cy="508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831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Questions?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20" y="476574"/>
            <a:ext cx="3853620" cy="601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31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asted-image-filter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510410" y="853696"/>
            <a:ext cx="9171180" cy="6104567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2078356" y="1762800"/>
            <a:ext cx="6565120" cy="3293774"/>
          </a:xfrm>
          <a:prstGeom prst="rect">
            <a:avLst/>
          </a:prstGeom>
          <a:solidFill>
            <a:srgbClr val="A6AAA9">
              <a:alpha val="29447"/>
            </a:srgbClr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/>
            <a:endParaRPr sz="675"/>
          </a:p>
        </p:txBody>
      </p:sp>
      <p:sp>
        <p:nvSpPr>
          <p:cNvPr id="352" name="Shape 352"/>
          <p:cNvSpPr/>
          <p:nvPr/>
        </p:nvSpPr>
        <p:spPr>
          <a:xfrm>
            <a:off x="2103240" y="1670706"/>
            <a:ext cx="6680018" cy="351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lvl="0" algn="l">
              <a:defRPr sz="1800"/>
            </a:pPr>
            <a:r>
              <a:rPr sz="11250">
                <a:solidFill>
                  <a:srgbClr val="FFFFFF"/>
                </a:solidFill>
              </a:rPr>
              <a:t>“Data is a</a:t>
            </a:r>
            <a:br>
              <a:rPr sz="11250">
                <a:solidFill>
                  <a:srgbClr val="FFFFFF"/>
                </a:solidFill>
              </a:rPr>
            </a:br>
            <a:r>
              <a:rPr sz="11250">
                <a:solidFill>
                  <a:srgbClr val="FFFFFF"/>
                </a:solidFill>
              </a:rPr>
              <a:t>Viewpoint”</a:t>
            </a:r>
          </a:p>
        </p:txBody>
      </p:sp>
    </p:spTree>
    <p:extLst>
      <p:ext uri="{BB962C8B-B14F-4D97-AF65-F5344CB8AC3E}">
        <p14:creationId xmlns:p14="http://schemas.microsoft.com/office/powerpoint/2010/main" val="54584050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“Maximize the Data-Ink Ratio”</a:t>
            </a:r>
          </a:p>
          <a:p>
            <a:pPr marL="45720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99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Data-Ink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Data-Ink Ratio =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67001"/>
            <a:ext cx="427445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737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Data-Ink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The goal is to aim for high data-ink ratio</a:t>
            </a:r>
          </a:p>
          <a:p>
            <a:pPr marL="857250" lvl="1" indent="-457200"/>
            <a:r>
              <a:rPr lang="en-US" dirty="0"/>
              <a:t>Ink used for he data should be relatively large compared to the ink in the entire graphic</a:t>
            </a:r>
          </a:p>
          <a:p>
            <a:pPr marL="857250" lvl="1" indent="-457200"/>
            <a:endParaRPr lang="en-US" dirty="0"/>
          </a:p>
          <a:p>
            <a:pPr marL="457200" indent="-457200"/>
            <a:r>
              <a:rPr lang="en-US" dirty="0"/>
              <a:t>Can be thought of as: “proportion of a graphics ink devoted to the non-redundant display of data-information.”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Or, “1.0 – proportion of a graphic that can be erased without loss of data-information.”</a:t>
            </a:r>
          </a:p>
        </p:txBody>
      </p:sp>
    </p:spTree>
    <p:extLst>
      <p:ext uri="{BB962C8B-B14F-4D97-AF65-F5344CB8AC3E}">
        <p14:creationId xmlns:p14="http://schemas.microsoft.com/office/powerpoint/2010/main" val="431447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Data-Ink Ratio Example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1584808"/>
            <a:ext cx="6139893" cy="527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860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Data-Ink Ratio Example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443" y="1450892"/>
            <a:ext cx="5257800" cy="540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396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Above, Improved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Data-Ink </a:t>
            </a:r>
          </a:p>
          <a:p>
            <a:r>
              <a:rPr lang="en-US" dirty="0"/>
              <a:t>Ratio of </a:t>
            </a:r>
          </a:p>
          <a:p>
            <a:r>
              <a:rPr lang="en-US" dirty="0"/>
              <a:t>0.7</a:t>
            </a:r>
          </a:p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107" y="1447800"/>
            <a:ext cx="547491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055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Above, Going to Far…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Data-Ink </a:t>
            </a:r>
          </a:p>
          <a:p>
            <a:r>
              <a:rPr lang="en-US" dirty="0"/>
              <a:t>Ratio of </a:t>
            </a:r>
          </a:p>
          <a:p>
            <a:r>
              <a:rPr lang="en-US" dirty="0"/>
              <a:t>0.0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76400"/>
            <a:ext cx="5039678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528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“Within Reason”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Maximize the Data-Ink Ratio, </a:t>
            </a:r>
            <a:r>
              <a:rPr lang="en-US" b="1" dirty="0"/>
              <a:t>within reason.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Erase non-data-ink, </a:t>
            </a:r>
            <a:r>
              <a:rPr lang="en-US" b="1" dirty="0"/>
              <a:t>within reason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0441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752600"/>
            <a:ext cx="287173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Erasing Non-Data-Ink?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endParaRPr lang="en-US" dirty="0"/>
          </a:p>
          <a:p>
            <a:pPr marL="0" indent="0">
              <a:buNone/>
            </a:pPr>
            <a:r>
              <a:rPr lang="en-US" dirty="0"/>
              <a:t>Multiple encodings: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Height of the left line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Height of the right line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Height of shading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Position of top horizontal line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Position (placement) of the number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Value of the number</a:t>
            </a:r>
          </a:p>
        </p:txBody>
      </p:sp>
    </p:spTree>
    <p:extLst>
      <p:ext uri="{BB962C8B-B14F-4D97-AF65-F5344CB8AC3E}">
        <p14:creationId xmlns:p14="http://schemas.microsoft.com/office/powerpoint/2010/main" val="2106949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Erasing Non-Data-Ink?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endParaRPr lang="en-US" dirty="0"/>
          </a:p>
          <a:p>
            <a:pPr marL="457200" indent="-457200"/>
            <a:r>
              <a:rPr lang="en-US" dirty="0"/>
              <a:t>Common statistical graphs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276599"/>
            <a:ext cx="3276600" cy="3074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62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4141600" y="1739956"/>
            <a:ext cx="6300529" cy="3378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lvl="0" algn="l">
              <a:defRPr sz="1800"/>
            </a:pPr>
            <a:r>
              <a:rPr sz="2400">
                <a:solidFill>
                  <a:srgbClr val="323745"/>
                </a:solidFill>
              </a:rPr>
              <a:t>I shall not use visualization to intentionally hide or confuse the truth which it is intended to portray.</a:t>
            </a:r>
            <a:br>
              <a:rPr sz="2400">
                <a:solidFill>
                  <a:srgbClr val="323745"/>
                </a:solidFill>
              </a:rPr>
            </a:br>
            <a:br>
              <a:rPr sz="2400">
                <a:solidFill>
                  <a:srgbClr val="323745"/>
                </a:solidFill>
              </a:rPr>
            </a:br>
            <a:r>
              <a:rPr sz="2400">
                <a:solidFill>
                  <a:srgbClr val="323745"/>
                </a:solidFill>
              </a:rPr>
              <a:t>I will respect the great power visualization has in garnering wisdom and misleading the uninformed. </a:t>
            </a:r>
            <a:br>
              <a:rPr sz="2400">
                <a:solidFill>
                  <a:srgbClr val="323745"/>
                </a:solidFill>
              </a:rPr>
            </a:br>
            <a:br>
              <a:rPr sz="2400">
                <a:solidFill>
                  <a:srgbClr val="323745"/>
                </a:solidFill>
              </a:rPr>
            </a:br>
            <a:r>
              <a:rPr sz="2400">
                <a:solidFill>
                  <a:srgbClr val="323745"/>
                </a:solidFill>
              </a:rPr>
              <a:t>I accept this responsibility willfully and without reservation, and promise to defend this oath against all enemies, both domestic and foreign.</a:t>
            </a:r>
          </a:p>
        </p:txBody>
      </p:sp>
      <p:pic>
        <p:nvPicPr>
          <p:cNvPr id="3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767243" y="1988271"/>
            <a:ext cx="2179104" cy="2636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809984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Erasing Non-Data 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Symmetry has its values…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10001"/>
            <a:ext cx="1866900" cy="229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38" y="3930826"/>
            <a:ext cx="241458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4038601"/>
            <a:ext cx="1447800" cy="1951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521218"/>
            <a:ext cx="1066800" cy="270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509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828800"/>
            <a:ext cx="8001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752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Making the map into a 24 hour cycle adds redundancy, but improves usability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3276600"/>
            <a:ext cx="864216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484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20298"/>
            <a:ext cx="5715000" cy="523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544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892" y="1905000"/>
            <a:ext cx="8960708" cy="471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6634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Principles Based on Data-Ink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Above all else 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Maximize the data-ink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Erase non-data-ink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Erase redundant data-ink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Revise and edit</a:t>
            </a:r>
          </a:p>
        </p:txBody>
      </p:sp>
    </p:spTree>
    <p:extLst>
      <p:ext uri="{BB962C8B-B14F-4D97-AF65-F5344CB8AC3E}">
        <p14:creationId xmlns:p14="http://schemas.microsoft.com/office/powerpoint/2010/main" val="1744944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Design Reveals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4691" y="6174510"/>
            <a:ext cx="8077200" cy="48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100,000 computers colored by IP addresses in 1998.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886" y="16002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74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831567" y="822677"/>
            <a:ext cx="6442260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63635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548137" y="846036"/>
            <a:ext cx="7095729" cy="5165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31324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1192</Words>
  <Application>Microsoft Office PowerPoint</Application>
  <PresentationFormat>Widescreen</PresentationFormat>
  <Paragraphs>230</Paragraphs>
  <Slides>65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Lecture 15 – Data Vis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Design Reveals Patterns</vt:lpstr>
      <vt:lpstr>PowerPoint Presentation</vt:lpstr>
      <vt:lpstr>PowerPoint Presentation</vt:lpstr>
      <vt:lpstr>Genres of Visual Storytelling</vt:lpstr>
      <vt:lpstr>Author-Driven vs. Reader-Driven</vt:lpstr>
      <vt:lpstr>Balancing The Two</vt:lpstr>
      <vt:lpstr>Connecting Data To Visualization</vt:lpstr>
      <vt:lpstr>Elements of Visualization</vt:lpstr>
      <vt:lpstr>Visual Channels</vt:lpstr>
      <vt:lpstr>Elements of Visualization</vt:lpstr>
      <vt:lpstr>Value (Intensity)</vt:lpstr>
      <vt:lpstr>Color (Hue)</vt:lpstr>
      <vt:lpstr>PowerPoint Presentation</vt:lpstr>
      <vt:lpstr>PowerPoint Presentation</vt:lpstr>
      <vt:lpstr>PowerPoint Presentation</vt:lpstr>
      <vt:lpstr>PowerPoint Presentation</vt:lpstr>
      <vt:lpstr>End Part 1</vt:lpstr>
      <vt:lpstr>Edward Tufte</vt:lpstr>
      <vt:lpstr>Edward Tufte</vt:lpstr>
      <vt:lpstr>Napoleon’s March to Moscow</vt:lpstr>
      <vt:lpstr>Minard’s Map of Napoleon’s March to Moscow </vt:lpstr>
      <vt:lpstr>Graphical Integrity</vt:lpstr>
      <vt:lpstr>The Lie Factor</vt:lpstr>
      <vt:lpstr>The Lie Factor</vt:lpstr>
      <vt:lpstr>What’s Wrong With This?</vt:lpstr>
      <vt:lpstr>What’s Wrong With This?</vt:lpstr>
      <vt:lpstr>What’s Wrong With This?</vt:lpstr>
      <vt:lpstr>Similarly</vt:lpstr>
      <vt:lpstr>Similarly</vt:lpstr>
      <vt:lpstr>Other Ways To Lie (with the encoding)</vt:lpstr>
      <vt:lpstr>Other Ways To Lie (with the design variation)</vt:lpstr>
      <vt:lpstr>Other Ways To Lie (with the design variation)</vt:lpstr>
      <vt:lpstr>Other Ways To Lie (with the design variation)</vt:lpstr>
      <vt:lpstr>Other Ways To Lie (with double-encoding, e.g. size)</vt:lpstr>
      <vt:lpstr>Other Ways To Lie (with unintended encoding)</vt:lpstr>
      <vt:lpstr>Other Ways To Lie (with unintended encoding)</vt:lpstr>
      <vt:lpstr>Other Ways To Lie (with alignment)</vt:lpstr>
      <vt:lpstr>Other Ways To Lie (with limited context)</vt:lpstr>
      <vt:lpstr>Other Ways To Lie (with limited context)</vt:lpstr>
      <vt:lpstr>Other Ways To Lie (with limited context)</vt:lpstr>
      <vt:lpstr>Other Ways To Lie (with limited context)</vt:lpstr>
      <vt:lpstr>Other Ways To Lie (with limited context)</vt:lpstr>
      <vt:lpstr>PowerPoint Presentation</vt:lpstr>
      <vt:lpstr>Data-Ink</vt:lpstr>
      <vt:lpstr>The Concept of Data-Ink Ratio</vt:lpstr>
      <vt:lpstr>Data-Ink Ratio</vt:lpstr>
      <vt:lpstr>High Data-Ink Ratio Example</vt:lpstr>
      <vt:lpstr>Low Data-Ink Ratio Example</vt:lpstr>
      <vt:lpstr>Example Above, Improved</vt:lpstr>
      <vt:lpstr>Example Above, Going to Far…</vt:lpstr>
      <vt:lpstr>“Within Reason”</vt:lpstr>
      <vt:lpstr>Erasing Non-Data-Ink?</vt:lpstr>
      <vt:lpstr>Erasing Non-Data-Ink?</vt:lpstr>
      <vt:lpstr>Erasing Non-Data Ink?</vt:lpstr>
      <vt:lpstr>Redundancy</vt:lpstr>
      <vt:lpstr>Redundancy</vt:lpstr>
      <vt:lpstr>Redundancy</vt:lpstr>
      <vt:lpstr>Redundancy</vt:lpstr>
      <vt:lpstr>Design Principles Based on Data-Ink Ratio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05 – Data Vis</dc:title>
  <dc:creator>Microsoft Office User</dc:creator>
  <cp:lastModifiedBy>Poor, Michael</cp:lastModifiedBy>
  <cp:revision>13</cp:revision>
  <dcterms:created xsi:type="dcterms:W3CDTF">2020-02-27T15:53:17Z</dcterms:created>
  <dcterms:modified xsi:type="dcterms:W3CDTF">2021-03-07T02:21:19Z</dcterms:modified>
</cp:coreProperties>
</file>